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33"/>
  </p:notesMasterIdLst>
  <p:sldIdLst>
    <p:sldId id="256" r:id="rId2"/>
    <p:sldId id="257" r:id="rId3"/>
    <p:sldId id="259" r:id="rId4"/>
    <p:sldId id="260" r:id="rId5"/>
    <p:sldId id="271" r:id="rId6"/>
    <p:sldId id="272" r:id="rId7"/>
    <p:sldId id="261" r:id="rId8"/>
    <p:sldId id="273" r:id="rId9"/>
    <p:sldId id="262" r:id="rId10"/>
    <p:sldId id="274" r:id="rId11"/>
    <p:sldId id="263" r:id="rId12"/>
    <p:sldId id="275" r:id="rId13"/>
    <p:sldId id="264" r:id="rId14"/>
    <p:sldId id="276" r:id="rId15"/>
    <p:sldId id="265" r:id="rId16"/>
    <p:sldId id="277" r:id="rId17"/>
    <p:sldId id="266" r:id="rId18"/>
    <p:sldId id="278" r:id="rId19"/>
    <p:sldId id="267" r:id="rId20"/>
    <p:sldId id="279" r:id="rId21"/>
    <p:sldId id="268" r:id="rId22"/>
    <p:sldId id="280" r:id="rId23"/>
    <p:sldId id="270" r:id="rId24"/>
    <p:sldId id="269" r:id="rId25"/>
    <p:sldId id="281" r:id="rId26"/>
    <p:sldId id="282" r:id="rId27"/>
    <p:sldId id="285" r:id="rId28"/>
    <p:sldId id="283" r:id="rId29"/>
    <p:sldId id="286" r:id="rId30"/>
    <p:sldId id="284" r:id="rId31"/>
    <p:sldId id="287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263A68-3AC1-5D4D-BE05-F69E9116E2C3}" v="52" dt="2023-07-12T00:40:57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24"/>
    <p:restoredTop sz="93344"/>
  </p:normalViewPr>
  <p:slideViewPr>
    <p:cSldViewPr snapToGrid="0">
      <p:cViewPr varScale="1">
        <p:scale>
          <a:sx n="104" d="100"/>
          <a:sy n="104" d="100"/>
        </p:scale>
        <p:origin x="10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3.png>
</file>

<file path=ppt/media/image14.png>
</file>

<file path=ppt/media/image16.png>
</file>

<file path=ppt/media/image18.png>
</file>

<file path=ppt/media/image20.png>
</file>

<file path=ppt/media/image22.png>
</file>

<file path=ppt/media/image23.png>
</file>

<file path=ppt/media/image24.png>
</file>

<file path=ppt/media/image26.png>
</file>

<file path=ppt/media/image28.png>
</file>

<file path=ppt/media/image30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4DDF15-3367-684F-A0BB-11C702DF389A}" type="datetimeFigureOut">
              <a:rPr lang="en-US" smtClean="0"/>
              <a:t>7/13/23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D7DC3-494F-7A4E-B892-65091A9B9F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890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Mouse death might be due to the mice on the western diet not being able to control bacterial growth after compromise and c. diff infection – death is caused by secondary infection by gram negative organisms and/or gut barrier compromise and systemic infection </a:t>
            </a:r>
            <a:r>
              <a:rPr lang="en-US"/>
              <a:t>and death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5665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The two toxins are highly co-correlated this is contrary to what we’ve seen before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466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Unweighted </a:t>
            </a:r>
            <a:r>
              <a:rPr lang="en-US" dirty="0" err="1"/>
              <a:t>unifrac</a:t>
            </a:r>
            <a:r>
              <a:rPr lang="en-US" dirty="0"/>
              <a:t> stats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5251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Weighted </a:t>
            </a:r>
            <a:r>
              <a:rPr lang="en-US" dirty="0" err="1"/>
              <a:t>unifrac</a:t>
            </a:r>
            <a:r>
              <a:rPr lang="en-US" dirty="0"/>
              <a:t> stats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740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Unweighted </a:t>
            </a:r>
            <a:r>
              <a:rPr lang="en-US" dirty="0" err="1"/>
              <a:t>unifrac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763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Unweighted </a:t>
            </a:r>
            <a:r>
              <a:rPr lang="en-US" dirty="0" err="1"/>
              <a:t>unifrac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9267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Weighted </a:t>
            </a:r>
            <a:r>
              <a:rPr lang="en-US" dirty="0" err="1"/>
              <a:t>unifrac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476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Weighted </a:t>
            </a:r>
            <a:r>
              <a:rPr lang="en-US" dirty="0" err="1"/>
              <a:t>unifrac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3369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Plot cecum and colon against each other and look for correlation (x and y axes) 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Compare toxin concentration and histopathology score </a:t>
            </a:r>
          </a:p>
          <a:p>
            <a:pPr marL="171450" indent="-171450">
              <a:buFontTx/>
              <a:buChar char="-"/>
            </a:pPr>
            <a:r>
              <a:rPr lang="en-US" dirty="0"/>
              <a:t>All histopathology scores are from mice at day 3, this doesn’t totally match up with the 16S metadata since day 3 poop samples were not collected for some of the mice and weren’t included in 16S data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5887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Possibly take out 2-methyl-butanoic/propanoic acids, </a:t>
            </a:r>
            <a:r>
              <a:rPr lang="en-US" dirty="0" err="1"/>
              <a:t>isopentanoic</a:t>
            </a:r>
            <a:r>
              <a:rPr lang="en-US" dirty="0"/>
              <a:t> acid, </a:t>
            </a:r>
            <a:r>
              <a:rPr lang="en-US" dirty="0" err="1"/>
              <a:t>pentanoic</a:t>
            </a:r>
            <a:r>
              <a:rPr lang="en-US" dirty="0"/>
              <a:t> acid </a:t>
            </a:r>
            <a:r>
              <a:rPr lang="en-US" dirty="0" err="1"/>
              <a:t>etc</a:t>
            </a:r>
            <a:r>
              <a:rPr lang="en-US" dirty="0"/>
              <a:t> since they’re not entirely relevant - focus on the remaining metabolites only </a:t>
            </a:r>
          </a:p>
          <a:p>
            <a:pPr marL="171450" indent="-171450">
              <a:buFontTx/>
              <a:buChar char="-"/>
            </a:pPr>
            <a:r>
              <a:rPr lang="en-US" dirty="0"/>
              <a:t>Compare metabolite concentration to histopathology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DD7DC3-494F-7A4E-B892-65091A9B9F2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491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7315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94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9295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19611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59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706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6524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9979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000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78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164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7/13/23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787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8" r:id="rId6"/>
    <p:sldLayoutId id="2147483693" r:id="rId7"/>
    <p:sldLayoutId id="2147483694" r:id="rId8"/>
    <p:sldLayoutId id="2147483695" r:id="rId9"/>
    <p:sldLayoutId id="2147483697" r:id="rId10"/>
    <p:sldLayoutId id="21474836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6220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99BD30-0ACD-6101-E7D9-9324A7ECB3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4814" y="640080"/>
            <a:ext cx="3659246" cy="2850319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Influence of Diets on the Gut Microbiome in the Context of </a:t>
            </a:r>
            <a:r>
              <a:rPr lang="en-US" sz="3400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C. </a:t>
            </a:r>
            <a:r>
              <a:rPr lang="en-US" sz="3400" i="1" dirty="0" err="1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difficle</a:t>
            </a:r>
            <a:r>
              <a:rPr lang="en-US" sz="3400" i="1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4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Infection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8EF812-BF94-815F-DAAA-313D7B1ED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4814" y="3812134"/>
            <a:ext cx="3659246" cy="2349823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Madi Apgar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2797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90CC23E-94DE-4E0B-4C4E-4CF4CF5BEB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682" r="27264" b="1"/>
          <a:stretch/>
        </p:blipFill>
        <p:spPr>
          <a:xfrm>
            <a:off x="4635095" y="10"/>
            <a:ext cx="7556889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2642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B8470057-8F8E-E48E-72D9-BF52E1BEAA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368" y="905933"/>
            <a:ext cx="10181267" cy="503972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0A6D0B-9E7F-2FE9-CDFA-F6E3E739250E}"/>
              </a:ext>
            </a:extLst>
          </p:cNvPr>
          <p:cNvSpPr txBox="1"/>
          <p:nvPr/>
        </p:nvSpPr>
        <p:spPr>
          <a:xfrm>
            <a:off x="522732" y="75938"/>
            <a:ext cx="6220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Weighted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UniFrac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PcoA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Adonis Test Results</a:t>
            </a:r>
          </a:p>
        </p:txBody>
      </p:sp>
    </p:spTree>
    <p:extLst>
      <p:ext uri="{BB962C8B-B14F-4D97-AF65-F5344CB8AC3E}">
        <p14:creationId xmlns:p14="http://schemas.microsoft.com/office/powerpoint/2010/main" val="1292303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BE8E58-AD34-58FA-A794-0657E20316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10" y="693420"/>
            <a:ext cx="10030459" cy="5471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592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594ED356-E3DD-C903-0D09-A5A46FFF2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7240" y="0"/>
            <a:ext cx="7772400" cy="3075761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18D69D8C-A9CE-64C7-F9F7-B66A4B06C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240" y="3235781"/>
            <a:ext cx="7772400" cy="30931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20DE860-DA0C-D75C-9E82-7F4FE1E2E64D}"/>
              </a:ext>
            </a:extLst>
          </p:cNvPr>
          <p:cNvSpPr txBox="1"/>
          <p:nvPr/>
        </p:nvSpPr>
        <p:spPr>
          <a:xfrm>
            <a:off x="134112" y="110228"/>
            <a:ext cx="183184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Faith’s Phylogenic Diversity Linear Model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487D6D-5EF1-AF7B-8ADF-F7C920A88081}"/>
              </a:ext>
            </a:extLst>
          </p:cNvPr>
          <p:cNvSpPr txBox="1"/>
          <p:nvPr/>
        </p:nvSpPr>
        <p:spPr>
          <a:xfrm>
            <a:off x="9959340" y="1036871"/>
            <a:ext cx="209854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overall diet linear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F13A1E0-7850-D17B-3BC2-C42DB0F3D152}"/>
              </a:ext>
            </a:extLst>
          </p:cNvPr>
          <p:cNvSpPr txBox="1"/>
          <p:nvPr/>
        </p:nvSpPr>
        <p:spPr>
          <a:xfrm>
            <a:off x="9959340" y="4366811"/>
            <a:ext cx="209854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diets sectioned by fat/fiber content linear model</a:t>
            </a:r>
          </a:p>
        </p:txBody>
      </p:sp>
    </p:spTree>
    <p:extLst>
      <p:ext uri="{BB962C8B-B14F-4D97-AF65-F5344CB8AC3E}">
        <p14:creationId xmlns:p14="http://schemas.microsoft.com/office/powerpoint/2010/main" val="570232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30B7F9B-02AA-5882-1877-24DDFEBF4E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181" y="671945"/>
            <a:ext cx="10109199" cy="5514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107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684CB0BD-C731-41DA-C8F5-AB21F95942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6450" y="0"/>
            <a:ext cx="7772400" cy="3089406"/>
          </a:xfrm>
          <a:prstGeom prst="rect">
            <a:avLst/>
          </a:prstGeom>
        </p:spPr>
      </p:pic>
      <p:pic>
        <p:nvPicPr>
          <p:cNvPr id="5" name="Picture 4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DEE218A8-1764-660B-33E4-59EB77B36D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450" y="3233075"/>
            <a:ext cx="7772400" cy="30603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2368D82-FC8F-02B9-DC21-F1B605285FF6}"/>
              </a:ext>
            </a:extLst>
          </p:cNvPr>
          <p:cNvSpPr txBox="1"/>
          <p:nvPr/>
        </p:nvSpPr>
        <p:spPr>
          <a:xfrm>
            <a:off x="134112" y="110228"/>
            <a:ext cx="18318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Shannon Entropy Linear Model Results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71B64E-150B-EB8F-F45E-ABFDFA782AC0}"/>
              </a:ext>
            </a:extLst>
          </p:cNvPr>
          <p:cNvSpPr txBox="1"/>
          <p:nvPr/>
        </p:nvSpPr>
        <p:spPr>
          <a:xfrm>
            <a:off x="9959340" y="1036871"/>
            <a:ext cx="209854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overall diet linear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0C7B8F-A457-90E2-F04E-3C160B80A6EE}"/>
              </a:ext>
            </a:extLst>
          </p:cNvPr>
          <p:cNvSpPr txBox="1"/>
          <p:nvPr/>
        </p:nvSpPr>
        <p:spPr>
          <a:xfrm>
            <a:off x="9959340" y="4366811"/>
            <a:ext cx="209854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*</a:t>
            </a:r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diets sectioned by fat/fiber content linear model</a:t>
            </a:r>
          </a:p>
        </p:txBody>
      </p:sp>
    </p:spTree>
    <p:extLst>
      <p:ext uri="{BB962C8B-B14F-4D97-AF65-F5344CB8AC3E}">
        <p14:creationId xmlns:p14="http://schemas.microsoft.com/office/powerpoint/2010/main" val="39912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70EA89-D1FD-D7CE-1838-45A8156515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982980"/>
            <a:ext cx="12195811" cy="4434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845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screenshot, document, font&#10;&#10;Description automatically generated">
            <a:extLst>
              <a:ext uri="{FF2B5EF4-FFF2-40B4-BE49-F238E27FC236}">
                <a16:creationId xmlns:a16="http://schemas.microsoft.com/office/drawing/2014/main" id="{F0B52C1A-5036-4343-6619-C5C32278B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5995" y="819572"/>
            <a:ext cx="9620009" cy="521885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5DA19FD-F3EC-6151-B558-98A3A81ECD83}"/>
              </a:ext>
            </a:extLst>
          </p:cNvPr>
          <p:cNvSpPr txBox="1"/>
          <p:nvPr/>
        </p:nvSpPr>
        <p:spPr>
          <a:xfrm>
            <a:off x="522732" y="75938"/>
            <a:ext cx="6220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Unweighted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UniFrac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Homogeneity Linear Model Results</a:t>
            </a:r>
          </a:p>
        </p:txBody>
      </p:sp>
    </p:spTree>
    <p:extLst>
      <p:ext uri="{BB962C8B-B14F-4D97-AF65-F5344CB8AC3E}">
        <p14:creationId xmlns:p14="http://schemas.microsoft.com/office/powerpoint/2010/main" val="14560753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93BB5C1-876B-8861-093B-698301612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219" y="1453443"/>
            <a:ext cx="10865561" cy="3951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9813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screenshot, document, font&#10;&#10;Description automatically generated">
            <a:extLst>
              <a:ext uri="{FF2B5EF4-FFF2-40B4-BE49-F238E27FC236}">
                <a16:creationId xmlns:a16="http://schemas.microsoft.com/office/drawing/2014/main" id="{513670C8-8A83-534C-305F-B47DACEE8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77" y="919190"/>
            <a:ext cx="10971845" cy="501961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A06084A-D225-D782-7B96-70CB877F74AA}"/>
              </a:ext>
            </a:extLst>
          </p:cNvPr>
          <p:cNvSpPr txBox="1"/>
          <p:nvPr/>
        </p:nvSpPr>
        <p:spPr>
          <a:xfrm>
            <a:off x="522732" y="75938"/>
            <a:ext cx="5706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Unweighted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UniFrac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Resiliency Linear Model Results</a:t>
            </a:r>
          </a:p>
        </p:txBody>
      </p:sp>
    </p:spTree>
    <p:extLst>
      <p:ext uri="{BB962C8B-B14F-4D97-AF65-F5344CB8AC3E}">
        <p14:creationId xmlns:p14="http://schemas.microsoft.com/office/powerpoint/2010/main" val="8991650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BE693A-B463-3997-B571-624338F75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998" y="1437727"/>
            <a:ext cx="10952003" cy="3982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5516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99431-84BA-A19B-604C-896B4093D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Experimental 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F71D4-E8AF-17A8-CD6F-5321662FE0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2413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screenshot, document, number&#10;&#10;Description automatically generated">
            <a:extLst>
              <a:ext uri="{FF2B5EF4-FFF2-40B4-BE49-F238E27FC236}">
                <a16:creationId xmlns:a16="http://schemas.microsoft.com/office/drawing/2014/main" id="{8C2C8502-C715-9FE0-0B9E-656DE1178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018" y="608470"/>
            <a:ext cx="9725963" cy="56410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4F67905-6A67-1CEF-F162-5A4E5B99EB43}"/>
              </a:ext>
            </a:extLst>
          </p:cNvPr>
          <p:cNvSpPr txBox="1"/>
          <p:nvPr/>
        </p:nvSpPr>
        <p:spPr>
          <a:xfrm>
            <a:off x="522732" y="75938"/>
            <a:ext cx="59695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Weighted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UniFrac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Homogeneity Linear Model Results</a:t>
            </a:r>
          </a:p>
        </p:txBody>
      </p:sp>
    </p:spTree>
    <p:extLst>
      <p:ext uri="{BB962C8B-B14F-4D97-AF65-F5344CB8AC3E}">
        <p14:creationId xmlns:p14="http://schemas.microsoft.com/office/powerpoint/2010/main" val="37089905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135302-708E-CF4E-67C6-3386915B75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049" y="1424654"/>
            <a:ext cx="11023901" cy="4008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706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icture containing text, screenshot, receipt, document&#10;&#10;Description automatically generated">
            <a:extLst>
              <a:ext uri="{FF2B5EF4-FFF2-40B4-BE49-F238E27FC236}">
                <a16:creationId xmlns:a16="http://schemas.microsoft.com/office/drawing/2014/main" id="{2D986B16-F246-EC52-8296-FC65CE96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53" y="980033"/>
            <a:ext cx="10764694" cy="48979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7D75B1-E1A0-FDDB-A944-22F20DD8C21A}"/>
              </a:ext>
            </a:extLst>
          </p:cNvPr>
          <p:cNvSpPr txBox="1"/>
          <p:nvPr/>
        </p:nvSpPr>
        <p:spPr>
          <a:xfrm>
            <a:off x="522732" y="75938"/>
            <a:ext cx="570661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Weighted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UniFrac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Resiliency Linear Model Results</a:t>
            </a:r>
          </a:p>
        </p:txBody>
      </p:sp>
    </p:spTree>
    <p:extLst>
      <p:ext uri="{BB962C8B-B14F-4D97-AF65-F5344CB8AC3E}">
        <p14:creationId xmlns:p14="http://schemas.microsoft.com/office/powerpoint/2010/main" val="34782242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F1EFD7-6555-6749-7E0D-BC9D50D59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Plots/Stats in Progress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1973AA-51A9-1582-6F08-B922BA8211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0337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diagram of a medical test&#10;&#10;Description automatically generated">
            <a:extLst>
              <a:ext uri="{FF2B5EF4-FFF2-40B4-BE49-F238E27FC236}">
                <a16:creationId xmlns:a16="http://schemas.microsoft.com/office/drawing/2014/main" id="{39C30AC3-E468-93A2-20F4-DC0DF10BB2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9" t="722" b="502"/>
          <a:stretch/>
        </p:blipFill>
        <p:spPr>
          <a:xfrm>
            <a:off x="1643449" y="654908"/>
            <a:ext cx="8938129" cy="556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2950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254F69-CAF7-685F-573D-DF6703D5007C}"/>
              </a:ext>
            </a:extLst>
          </p:cNvPr>
          <p:cNvSpPr txBox="1"/>
          <p:nvPr/>
        </p:nvSpPr>
        <p:spPr>
          <a:xfrm>
            <a:off x="522732" y="75938"/>
            <a:ext cx="43091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Histopathology Linear Model Results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3133B00-3BF9-A86A-E3FD-2065AE116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253" y="1309767"/>
            <a:ext cx="10609494" cy="4238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1101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930880-4FBF-A2E9-434A-99380C981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91" y="836947"/>
            <a:ext cx="10800218" cy="51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0653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5DC463D5-810F-FD1E-1703-8D87B44E0C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675" y="592119"/>
            <a:ext cx="4851065" cy="56737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C1CC791-A927-CBDB-BA47-D2F5D4F051E4}"/>
              </a:ext>
            </a:extLst>
          </p:cNvPr>
          <p:cNvSpPr txBox="1"/>
          <p:nvPr/>
        </p:nvSpPr>
        <p:spPr>
          <a:xfrm>
            <a:off x="522732" y="75938"/>
            <a:ext cx="68462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Short Chain Fatty Acid (Metabolomic) Linear Model Results</a:t>
            </a:r>
          </a:p>
        </p:txBody>
      </p:sp>
    </p:spTree>
    <p:extLst>
      <p:ext uri="{BB962C8B-B14F-4D97-AF65-F5344CB8AC3E}">
        <p14:creationId xmlns:p14="http://schemas.microsoft.com/office/powerpoint/2010/main" val="22876789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CA1402-3636-1347-ADF9-DDC92025C5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546" y="832597"/>
            <a:ext cx="10385611" cy="5192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8440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and letters&#10;&#10;Description automatically generated">
            <a:extLst>
              <a:ext uri="{FF2B5EF4-FFF2-40B4-BE49-F238E27FC236}">
                <a16:creationId xmlns:a16="http://schemas.microsoft.com/office/drawing/2014/main" id="{07F2D9D4-407C-24A4-72D4-EE2AC575E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2947" y="588274"/>
            <a:ext cx="8116362" cy="56814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CF91A27-4D05-C1C9-8EF7-C8CBD5BC295F}"/>
              </a:ext>
            </a:extLst>
          </p:cNvPr>
          <p:cNvSpPr txBox="1"/>
          <p:nvPr/>
        </p:nvSpPr>
        <p:spPr>
          <a:xfrm>
            <a:off x="522731" y="75938"/>
            <a:ext cx="6340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Neat Toxin Concentration Dunn’s Post Hoc Test Results</a:t>
            </a:r>
          </a:p>
        </p:txBody>
      </p:sp>
    </p:spTree>
    <p:extLst>
      <p:ext uri="{BB962C8B-B14F-4D97-AF65-F5344CB8AC3E}">
        <p14:creationId xmlns:p14="http://schemas.microsoft.com/office/powerpoint/2010/main" val="10406018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92496-F8E9-AD03-E064-87E016766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Plots/Stats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58C8A-8E8D-6395-06F2-ECDD3F4DB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813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C3FEE0E-BE41-A1B6-8E23-912CF8B43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797" y="835398"/>
            <a:ext cx="10374405" cy="518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0508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table of numbers on a white background&#10;&#10;Description automatically generated">
            <a:extLst>
              <a:ext uri="{FF2B5EF4-FFF2-40B4-BE49-F238E27FC236}">
                <a16:creationId xmlns:a16="http://schemas.microsoft.com/office/drawing/2014/main" id="{451F0C63-7E86-A04D-476E-4D2BA5E299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356" y="1112829"/>
            <a:ext cx="10337292" cy="46259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93E08F-AEA9-2937-FAA5-8B809C42DA44}"/>
              </a:ext>
            </a:extLst>
          </p:cNvPr>
          <p:cNvSpPr txBox="1"/>
          <p:nvPr/>
        </p:nvSpPr>
        <p:spPr>
          <a:xfrm>
            <a:off x="522731" y="75938"/>
            <a:ext cx="69645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Diluted Toxin (1:10) Concentration Dunn’s Post Hoc Test Results</a:t>
            </a:r>
          </a:p>
        </p:txBody>
      </p:sp>
    </p:spTree>
    <p:extLst>
      <p:ext uri="{BB962C8B-B14F-4D97-AF65-F5344CB8AC3E}">
        <p14:creationId xmlns:p14="http://schemas.microsoft.com/office/powerpoint/2010/main" val="774604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9787B4-747F-EFC1-AD80-B17355FD99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7907" y="594931"/>
            <a:ext cx="9446895" cy="566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463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246967-30D5-8F18-EB4C-0AB410DFB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489" y="111211"/>
            <a:ext cx="9286102" cy="6190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648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490B9CC-D1DA-32A3-0D8B-27B74731AC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68178"/>
            <a:ext cx="12197148" cy="487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594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B7C86D4-E5FD-ECF3-B93E-CC191CCF15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172" y="942585"/>
            <a:ext cx="10993088" cy="4996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184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text, screenshot, font, number&#10;&#10;Description automatically generated">
            <a:extLst>
              <a:ext uri="{FF2B5EF4-FFF2-40B4-BE49-F238E27FC236}">
                <a16:creationId xmlns:a16="http://schemas.microsoft.com/office/drawing/2014/main" id="{37998BF8-09C0-CE87-B241-A78C5DDBE1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422" y="905933"/>
            <a:ext cx="10285160" cy="50397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5F319A-1AC4-410F-AA84-10E62C4870FF}"/>
              </a:ext>
            </a:extLst>
          </p:cNvPr>
          <p:cNvSpPr txBox="1"/>
          <p:nvPr/>
        </p:nvSpPr>
        <p:spPr>
          <a:xfrm>
            <a:off x="522732" y="75938"/>
            <a:ext cx="62209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Unweighted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UniFrac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000" b="1" dirty="0" err="1">
                <a:latin typeface="Calibri" panose="020F0502020204030204" pitchFamily="34" charset="0"/>
                <a:cs typeface="Calibri" panose="020F0502020204030204" pitchFamily="34" charset="0"/>
              </a:rPr>
              <a:t>PcoA</a:t>
            </a:r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 Adonis Test Results</a:t>
            </a:r>
          </a:p>
        </p:txBody>
      </p:sp>
    </p:spTree>
    <p:extLst>
      <p:ext uri="{BB962C8B-B14F-4D97-AF65-F5344CB8AC3E}">
        <p14:creationId xmlns:p14="http://schemas.microsoft.com/office/powerpoint/2010/main" val="4230526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52BD35A-BC99-4831-A358-06E2CEB966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6E24C1-2968-40DC-A36E-F6B85F0F07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732" y="521208"/>
            <a:ext cx="11146536" cy="5815584"/>
          </a:xfrm>
          <a:prstGeom prst="rect">
            <a:avLst/>
          </a:prstGeom>
          <a:solidFill>
            <a:srgbClr val="FFFFFF"/>
          </a:solidFill>
          <a:ln w="69850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E84B8C-BEA9-B4AB-CDB6-F3C24D6ECF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" y="996401"/>
            <a:ext cx="11011090" cy="5005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49434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AnalogousFromLightSeedRightStep">
      <a:dk1>
        <a:srgbClr val="000000"/>
      </a:dk1>
      <a:lt1>
        <a:srgbClr val="FFFFFF"/>
      </a:lt1>
      <a:dk2>
        <a:srgbClr val="332441"/>
      </a:dk2>
      <a:lt2>
        <a:srgbClr val="E8E2E3"/>
      </a:lt2>
      <a:accent1>
        <a:srgbClr val="67AEA2"/>
      </a:accent1>
      <a:accent2>
        <a:srgbClr val="51ACCB"/>
      </a:accent2>
      <a:accent3>
        <a:srgbClr val="83A0DA"/>
      </a:accent3>
      <a:accent4>
        <a:srgbClr val="7067D2"/>
      </a:accent4>
      <a:accent5>
        <a:srgbClr val="AE83DA"/>
      </a:accent5>
      <a:accent6>
        <a:srgbClr val="C967D2"/>
      </a:accent6>
      <a:hlink>
        <a:srgbClr val="AE6975"/>
      </a:hlink>
      <a:folHlink>
        <a:srgbClr val="7F7F7F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2555</TotalTime>
  <Words>318</Words>
  <Application>Microsoft Macintosh PowerPoint</Application>
  <PresentationFormat>Widescreen</PresentationFormat>
  <Paragraphs>44</Paragraphs>
  <Slides>31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Calibri</vt:lpstr>
      <vt:lpstr>Sagona Book</vt:lpstr>
      <vt:lpstr>Sagona ExtraLight</vt:lpstr>
      <vt:lpstr>RetrospectVTI</vt:lpstr>
      <vt:lpstr>Influence of Diets on the Gut Microbiome in the Context of C. difficle Infection</vt:lpstr>
      <vt:lpstr>Experimental Background</vt:lpstr>
      <vt:lpstr>Plots/Stats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Plots/Stats in Progress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Influence of Diets on the Gut Microbiome in the Context of C. difficle Infection</dc:title>
  <dc:creator>Apgar, Madison</dc:creator>
  <cp:lastModifiedBy>Apgar, Madison</cp:lastModifiedBy>
  <cp:revision>2</cp:revision>
  <dcterms:created xsi:type="dcterms:W3CDTF">2023-06-26T19:43:44Z</dcterms:created>
  <dcterms:modified xsi:type="dcterms:W3CDTF">2023-07-13T21:49:25Z</dcterms:modified>
</cp:coreProperties>
</file>

<file path=docProps/thumbnail.jpeg>
</file>